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B646C-5282-49CA-A99A-ADB0C8091B1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47778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B646C-5282-49CA-A99A-ADB0C8091B1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324012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B646C-5282-49CA-A99A-ADB0C8091B1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3441328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B646C-5282-49CA-A99A-ADB0C8091B1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229841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6B646C-5282-49CA-A99A-ADB0C8091B18}" type="datetimeFigureOut">
              <a:rPr lang="en-US" smtClean="0"/>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205546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B646C-5282-49CA-A99A-ADB0C8091B18}"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410830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B646C-5282-49CA-A99A-ADB0C8091B18}" type="datetimeFigureOut">
              <a:rPr lang="en-US" smtClean="0"/>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27709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B646C-5282-49CA-A99A-ADB0C8091B18}" type="datetimeFigureOut">
              <a:rPr lang="en-US" smtClean="0"/>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1166532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B646C-5282-49CA-A99A-ADB0C8091B18}" type="datetimeFigureOut">
              <a:rPr lang="en-US" smtClean="0"/>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1376148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6B646C-5282-49CA-A99A-ADB0C8091B18}"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3586618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6B646C-5282-49CA-A99A-ADB0C8091B18}" type="datetimeFigureOut">
              <a:rPr lang="en-US" smtClean="0"/>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D56C-2147-4569-9F98-D8BE44904C25}" type="slidenum">
              <a:rPr lang="en-US" smtClean="0"/>
              <a:t>‹#›</a:t>
            </a:fld>
            <a:endParaRPr lang="en-US"/>
          </a:p>
        </p:txBody>
      </p:sp>
    </p:spTree>
    <p:extLst>
      <p:ext uri="{BB962C8B-B14F-4D97-AF65-F5344CB8AC3E}">
        <p14:creationId xmlns:p14="http://schemas.microsoft.com/office/powerpoint/2010/main" val="298133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B646C-5282-49CA-A99A-ADB0C8091B18}" type="datetimeFigureOut">
              <a:rPr lang="en-US" smtClean="0"/>
              <a:t>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7D56C-2147-4569-9F98-D8BE44904C25}" type="slidenum">
              <a:rPr lang="en-US" smtClean="0"/>
              <a:t>‹#›</a:t>
            </a:fld>
            <a:endParaRPr lang="en-US"/>
          </a:p>
        </p:txBody>
      </p:sp>
    </p:spTree>
    <p:extLst>
      <p:ext uri="{BB962C8B-B14F-4D97-AF65-F5344CB8AC3E}">
        <p14:creationId xmlns:p14="http://schemas.microsoft.com/office/powerpoint/2010/main" val="32028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Celts</a:t>
            </a:r>
            <a:endParaRPr lang="en-US" dirty="0"/>
          </a:p>
        </p:txBody>
      </p:sp>
      <p:sp>
        <p:nvSpPr>
          <p:cNvPr id="3" name="Subtitle 2"/>
          <p:cNvSpPr>
            <a:spLocks noGrp="1"/>
          </p:cNvSpPr>
          <p:nvPr>
            <p:ph type="subTitle" idx="1"/>
          </p:nvPr>
        </p:nvSpPr>
        <p:spPr/>
        <p:txBody>
          <a:bodyPr/>
          <a:lstStyle/>
          <a:p>
            <a:r>
              <a:rPr lang="en-US" dirty="0" smtClean="0"/>
              <a:t>600 B.C. – 2019 A.D.</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623" y="2853266"/>
            <a:ext cx="1097280" cy="1097280"/>
          </a:xfrm>
          <a:prstGeom prst="rect">
            <a:avLst/>
          </a:prstGeom>
        </p:spPr>
      </p:pic>
      <p:pic>
        <p:nvPicPr>
          <p:cNvPr id="6" name="Picture 5"/>
          <p:cNvPicPr>
            <a:picLocks noChangeAspect="1"/>
          </p:cNvPicPr>
          <p:nvPr/>
        </p:nvPicPr>
        <p:blipFill>
          <a:blip r:embed="rId5"/>
          <a:stretch>
            <a:fillRect/>
          </a:stretch>
        </p:blipFill>
        <p:spPr>
          <a:xfrm rot="1895106">
            <a:off x="5547311" y="3170716"/>
            <a:ext cx="1097375" cy="1097375"/>
          </a:xfrm>
          <a:prstGeom prst="rect">
            <a:avLst/>
          </a:prstGeom>
        </p:spPr>
      </p:pic>
      <p:pic>
        <p:nvPicPr>
          <p:cNvPr id="7" name="Picture 6"/>
          <p:cNvPicPr>
            <a:picLocks noChangeAspect="1"/>
          </p:cNvPicPr>
          <p:nvPr/>
        </p:nvPicPr>
        <p:blipFill>
          <a:blip r:embed="rId5"/>
          <a:stretch>
            <a:fillRect/>
          </a:stretch>
        </p:blipFill>
        <p:spPr>
          <a:xfrm rot="18738577">
            <a:off x="6178210" y="2626752"/>
            <a:ext cx="1097375" cy="1097375"/>
          </a:xfrm>
          <a:prstGeom prst="rect">
            <a:avLst/>
          </a:prstGeom>
        </p:spPr>
      </p:pic>
      <p:pic>
        <p:nvPicPr>
          <p:cNvPr id="8" name="Picture 7"/>
          <p:cNvPicPr>
            <a:picLocks noChangeAspect="1"/>
          </p:cNvPicPr>
          <p:nvPr/>
        </p:nvPicPr>
        <p:blipFill>
          <a:blip r:embed="rId5"/>
          <a:stretch>
            <a:fillRect/>
          </a:stretch>
        </p:blipFill>
        <p:spPr>
          <a:xfrm rot="677653">
            <a:off x="5411932" y="2577579"/>
            <a:ext cx="1097375" cy="1097375"/>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250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8364">
        <p15:prstTrans prst="fracture"/>
      </p:transition>
    </mc:Choice>
    <mc:Fallback>
      <p:transition spd="slow" advTm="83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48" presetClass="path" presetSubtype="0" accel="50000" decel="50000" fill="hold" nodeType="withEffect">
                                  <p:stCondLst>
                                    <p:cond delay="0"/>
                                  </p:stCondLst>
                                  <p:childTnLst>
                                    <p:animMotion origin="layout" path="M -0.03269 -0.00208 C -0.01615 0.00602 0.00299 0.01389 0.01106 0.02408 C 0.01953 0.03519 0.02369 0.04838 0.02812 0.06158 C 0.03203 0.07477 0.02812 0.08588 0.02369 0.09815 C 0.01953 0.10903 0.01328 0.1213 -0.00144 0.13149 C -0.01394 0.14144 -0.0349 0.14954 -0.05782 0.15579 C -0.07891 0.16181 -0.10404 0.16575 -0.12917 0.16783 C -0.15417 0.16991 -0.17956 0.16991 -0.20248 0.16783 C -0.22761 0.16575 -0.25079 0.16088 -0.26967 0.15278 C -0.28842 0.14561 -0.30508 0.13658 -0.31342 0.12524 C -0.32422 0.11528 -0.32826 0.10116 -0.32826 0.08982 C -0.33047 0.07894 -0.32826 0.06551 -0.31758 0.0544 C -0.3073 0.04445 -0.28842 0.03635 -0.26329 0.03218 C -0.23816 0.02917 -0.21276 0.03311 -0.19623 0.04028 C -0.18151 0.04746 -0.1711 0.05857 -0.16901 0.07153 C -0.16901 0.08496 -0.1711 0.097 -0.18151 0.10718 C -0.19206 0.11737 -0.18998 0.11922 -0.23191 0.13264 C -0.26967 0.14653 -0.3073 0.1426 -0.33047 0.14352 C -0.35326 0.14352 -0.37214 0.13959 -0.39532 0.13565 C -0.42045 0.13033 -0.44115 0.1213 -0.4556 0.1132 C -0.47045 0.1051 -0.4767 0.09514 -0.48516 0.07894 C -0.49154 0.0625 -0.49154 0.0544 -0.49154 0.04237 C -0.49154 0.0301 -0.49154 0.01806 -0.49154 0.00602 " pathEditMode="relative" rAng="0" ptsTypes="AAAAAAAAAAAAAAAAAAAAAAA">
                                      <p:cBhvr>
                                        <p:cTn id="8" dur="2000" fill="hold"/>
                                        <p:tgtEl>
                                          <p:spTgt spid="5"/>
                                        </p:tgtEl>
                                        <p:attrNameLst>
                                          <p:attrName>ppt_x</p:attrName>
                                          <p:attrName>ppt_y</p:attrName>
                                        </p:attrNameLst>
                                      </p:cBhvr>
                                      <p:rCtr x="-19831" y="8565"/>
                                    </p:animMotion>
                                  </p:childTnLst>
                                </p:cTn>
                              </p:par>
                              <p:par>
                                <p:cTn id="9" presetID="58" presetClass="path" presetSubtype="0" accel="50000" decel="50000" fill="hold" nodeType="withEffect">
                                  <p:stCondLst>
                                    <p:cond delay="0"/>
                                  </p:stCondLst>
                                  <p:childTnLst>
                                    <p:animMotion origin="layout" path="M -2.08333E-6 0.00023 L 0.14245 0.11319 C 0.17253 0.13588 0.21198 0.18102 0.25104 0.23727 C 0.29375 0.29838 0.32552 0.35625 0.34401 0.40324 L 0.43516 0.62592 " pathEditMode="relative" rAng="18540000" ptsTypes="AAAAA">
                                      <p:cBhvr>
                                        <p:cTn id="10" dur="2000" fill="hold"/>
                                        <p:tgtEl>
                                          <p:spTgt spid="8"/>
                                        </p:tgtEl>
                                        <p:attrNameLst>
                                          <p:attrName>ppt_x</p:attrName>
                                          <p:attrName>ppt_y</p:attrName>
                                        </p:attrNameLst>
                                      </p:cBhvr>
                                      <p:rCtr x="23464" y="27569"/>
                                    </p:animMotion>
                                  </p:childTnLst>
                                </p:cTn>
                              </p:par>
                              <p:par>
                                <p:cTn id="11" presetID="54" presetClass="path" presetSubtype="0" accel="50000" decel="50000" fill="hold" nodeType="withEffect">
                                  <p:stCondLst>
                                    <p:cond delay="0"/>
                                  </p:stCondLst>
                                  <p:childTnLst>
                                    <p:animMotion origin="layout" path="M -0.00013 0.00023 C -0.00026 -0.0162 0.00925 -0.06296 0.01407 -0.07847 C 0.04427 -0.17523 0.13711 -0.21527 0.19857 -0.15416 C 0.16745 -0.18472 0.15248 -0.26435 0.16719 -0.31134 C 0.18255 -0.36134 0.22839 -0.37801 0.25873 -0.34699 C 0.24336 -0.36203 0.23555 -0.40277 0.24349 -0.42824 C 0.25104 -0.45231 0.27409 -0.4625 0.28985 -0.44699 C 0.28216 -0.45555 0.27852 -0.475 0.28242 -0.4875 C 0.28646 -0.50023 0.29805 -0.50463 0.30521 -0.49652 C 0.30157 -0.50115 0.29935 -0.51088 0.30157 -0.51759 C 0.30261 -0.52083 0.30951 -0.52615 0.31302 -0.52152 C 0.31146 -0.5243 0.31016 -0.5287 0.31107 -0.53194 C 0.31159 -0.53148 0.31485 -0.53588 0.31719 -0.53449 C 0.31615 -0.53565 0.31524 -0.53657 0.31615 -0.53981 C 0.31628 -0.53865 0.31797 -0.54166 0.31914 -0.54097 C 0.31862 -0.5412 0.3181 -0.54213 0.31732 -0.5419 C 0.31849 -0.54537 0.31914 -0.54537 0.31953 -0.54444 C 0.32045 -0.54768 0.32019 -0.54791 0.31966 -0.54907 C 0.32071 -0.55231 0.32084 -0.55115 0.32149 -0.55115 " pathEditMode="relative" rAng="17940000" ptsTypes="AAAAAAAAAAAAAAAAAAA">
                                      <p:cBhvr>
                                        <p:cTn id="12" dur="2000" fill="hold"/>
                                        <p:tgtEl>
                                          <p:spTgt spid="7"/>
                                        </p:tgtEl>
                                        <p:attrNameLst>
                                          <p:attrName>ppt_x</p:attrName>
                                          <p:attrName>ppt_y</p:attrName>
                                        </p:attrNameLst>
                                      </p:cBhvr>
                                      <p:rCtr x="15716" y="-27917"/>
                                    </p:animMotion>
                                  </p:childTnLst>
                                </p:cTn>
                              </p:par>
                              <p:par>
                                <p:cTn id="13" presetID="45" presetClass="path" presetSubtype="0" accel="50000" decel="50000" fill="hold" nodeType="withEffect">
                                  <p:stCondLst>
                                    <p:cond delay="0"/>
                                  </p:stCondLst>
                                  <p:childTnLst>
                                    <p:animMotion origin="layout" path="M -0.01224 -0.06296 L -0.04596 -0.10255 C -0.06159 -0.12083 -0.08398 -0.12893 -0.09987 -0.14537 C -0.11198 -0.15995 -0.13021 -0.1956 -0.13984 -0.20694 C -0.15365 -0.22245 -0.16862 -0.23565 -0.19492 -0.26528 L -0.25964 -0.15625 L -0.22253 -0.33542 L -0.25378 -0.34213 L -0.27578 -0.35926 L -0.32148 -0.41944 C -0.34414 -0.44143 -0.36641 -0.45185 -0.38945 -0.47222 C -0.39766 -0.48079 -0.41589 -0.50023 -0.42773 -0.5162 C -0.43815 -0.53148 -0.44401 -0.55463 -0.44779 -0.55995 C -0.45247 -0.57014 -0.46732 -0.58241 -0.47435 -0.59329 L -0.48607 -0.61042 L -0.50742 -0.63518 " pathEditMode="relative" rAng="12780000" ptsTypes="AAAAAAAAAAAAAAAA">
                                      <p:cBhvr>
                                        <p:cTn id="14" dur="2000" fill="hold"/>
                                        <p:tgtEl>
                                          <p:spTgt spid="6"/>
                                        </p:tgtEl>
                                        <p:attrNameLst>
                                          <p:attrName>ppt_x</p:attrName>
                                          <p:attrName>ppt_y</p:attrName>
                                        </p:attrNameLst>
                                      </p:cBhvr>
                                      <p:rCtr x="-26862" y="-22870"/>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198783" y="78254"/>
            <a:ext cx="11741426" cy="6555641"/>
          </a:xfrm>
          <a:prstGeom prst="rect">
            <a:avLst/>
          </a:prstGeom>
        </p:spPr>
        <p:txBody>
          <a:bodyPr wrap="square">
            <a:spAutoFit/>
          </a:bodyPr>
          <a:lstStyle/>
          <a:p>
            <a:r>
              <a:rPr lang="en-US" sz="2000" dirty="0" smtClean="0"/>
              <a:t>So here we are, 2600 years from where we started.  How did we get here?</a:t>
            </a:r>
          </a:p>
          <a:p>
            <a:endParaRPr lang="en-US" sz="2000" dirty="0" smtClean="0"/>
          </a:p>
          <a:p>
            <a:r>
              <a:rPr lang="en-US" sz="2000" dirty="0" smtClean="0"/>
              <a:t>To sum up…</a:t>
            </a:r>
          </a:p>
          <a:p>
            <a:r>
              <a:rPr lang="en-US" sz="2000" dirty="0"/>
              <a:t> </a:t>
            </a:r>
            <a:r>
              <a:rPr lang="en-US" sz="2000" dirty="0" smtClean="0"/>
              <a:t>     …there are three main theories about how the Celts got to Ireland: invasion, migration…or they didn’t.</a:t>
            </a:r>
          </a:p>
          <a:p>
            <a:r>
              <a:rPr lang="en-US" sz="2000" dirty="0" smtClean="0"/>
              <a:t>      …there are four main theories about how Celtic language got to Ireland: invasion, migration, or trade, or it    </a:t>
            </a:r>
          </a:p>
          <a:p>
            <a:r>
              <a:rPr lang="en-US" sz="2000" dirty="0"/>
              <a:t> </a:t>
            </a:r>
            <a:r>
              <a:rPr lang="en-US" sz="2000" dirty="0" smtClean="0"/>
              <a:t>             broke from Proto-Indo-European in the Atlantic region &amp; didn’t come from the continent at all.</a:t>
            </a:r>
          </a:p>
          <a:p>
            <a:r>
              <a:rPr lang="en-US" sz="2000" dirty="0" smtClean="0"/>
              <a:t>       …there are three ways to define “Celtic” (and ethnicity in general): DNA, culture, or language.</a:t>
            </a:r>
          </a:p>
          <a:p>
            <a:endParaRPr lang="en-US" sz="2000" dirty="0" smtClean="0"/>
          </a:p>
          <a:p>
            <a:r>
              <a:rPr lang="en-US" sz="2000" dirty="0" smtClean="0"/>
              <a:t>It’s the third matter that is of most concern in this class.  What do we mean by “Celtic heritage”?  Americans with Irish ancestors don’t have a Celtic heritage if our ancestors weren’t Celts.  And if DNA defines ethnicity, then there are precious few Celts left in the world, &amp; there’s a good chance they don’t even know they’re Celts.</a:t>
            </a:r>
            <a:br>
              <a:rPr lang="en-US" sz="2000" dirty="0" smtClean="0"/>
            </a:br>
            <a:r>
              <a:rPr lang="en-US" sz="2000" dirty="0" smtClean="0"/>
              <a:t/>
            </a:r>
            <a:br>
              <a:rPr lang="en-US" sz="2000" dirty="0" smtClean="0"/>
            </a:br>
            <a:r>
              <a:rPr lang="en-US" sz="2000" dirty="0" smtClean="0"/>
              <a:t>On the other hand, if it’s culture, then can a group of us get together in Barnesville, Georgia, play Irish music, do Irish step-dancing, speak Gaelic, and call ourselves Celtic?  Grandfather Mountain, NC, hosts the largest Scottish Highland games in the world, bigger than those held in Scotland.  Are the participants Celtic?</a:t>
            </a:r>
          </a:p>
          <a:p>
            <a:endParaRPr lang="en-US" sz="2000" dirty="0" smtClean="0"/>
          </a:p>
          <a:p>
            <a:r>
              <a:rPr lang="en-US" sz="2000" dirty="0" smtClean="0"/>
              <a:t>When we ask ourselves these questions, it’s obvious that location is an essential ingredient.  Culture is tied to geography.  Remember how the Highlands &amp; Lowlands of Scotland developed differently?  An Irish lady once commented that the temperature had gotten into the 80s one summer &amp; that when it’s that hot, it’s just too hot to do anything.  We in Georgia think that’s a cold snap in the summer.  All of our homes &amp; buildings are air-conditioned; relatively few are in Ireland.</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623" y="2853266"/>
            <a:ext cx="1097280" cy="1097280"/>
          </a:xfrm>
          <a:prstGeom prst="rect">
            <a:avLst/>
          </a:prstGeom>
        </p:spPr>
      </p:pic>
      <p:pic>
        <p:nvPicPr>
          <p:cNvPr id="6" name="Picture 5"/>
          <p:cNvPicPr>
            <a:picLocks noChangeAspect="1"/>
          </p:cNvPicPr>
          <p:nvPr/>
        </p:nvPicPr>
        <p:blipFill>
          <a:blip r:embed="rId5"/>
          <a:stretch>
            <a:fillRect/>
          </a:stretch>
        </p:blipFill>
        <p:spPr>
          <a:xfrm rot="1895106">
            <a:off x="5547311" y="3170716"/>
            <a:ext cx="1097375" cy="1097375"/>
          </a:xfrm>
          <a:prstGeom prst="rect">
            <a:avLst/>
          </a:prstGeom>
        </p:spPr>
      </p:pic>
      <p:pic>
        <p:nvPicPr>
          <p:cNvPr id="7" name="Picture 6"/>
          <p:cNvPicPr>
            <a:picLocks noChangeAspect="1"/>
          </p:cNvPicPr>
          <p:nvPr/>
        </p:nvPicPr>
        <p:blipFill>
          <a:blip r:embed="rId5"/>
          <a:stretch>
            <a:fillRect/>
          </a:stretch>
        </p:blipFill>
        <p:spPr>
          <a:xfrm rot="18738577">
            <a:off x="6178210" y="2626752"/>
            <a:ext cx="1097375" cy="1097375"/>
          </a:xfrm>
          <a:prstGeom prst="rect">
            <a:avLst/>
          </a:prstGeom>
        </p:spPr>
      </p:pic>
      <p:pic>
        <p:nvPicPr>
          <p:cNvPr id="8" name="Picture 7"/>
          <p:cNvPicPr>
            <a:picLocks noChangeAspect="1"/>
          </p:cNvPicPr>
          <p:nvPr/>
        </p:nvPicPr>
        <p:blipFill>
          <a:blip r:embed="rId5"/>
          <a:stretch>
            <a:fillRect/>
          </a:stretch>
        </p:blipFill>
        <p:spPr>
          <a:xfrm rot="677653">
            <a:off x="5411932" y="2577579"/>
            <a:ext cx="1097375" cy="1097375"/>
          </a:xfrm>
          <a:prstGeom prst="rect">
            <a:avLst/>
          </a:prstGeom>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46952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12322">
        <p15:prstTrans prst="fracture"/>
      </p:transition>
    </mc:Choice>
    <mc:Fallback>
      <p:transition spd="slow" advTm="112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48" presetClass="path" presetSubtype="0" accel="50000" decel="50000" fill="hold" nodeType="withEffect">
                                  <p:stCondLst>
                                    <p:cond delay="0"/>
                                  </p:stCondLst>
                                  <p:childTnLst>
                                    <p:animMotion origin="layout" path="M -0.03269 -0.00208 C -0.01615 0.00602 0.00299 0.01389 0.01106 0.02408 C 0.01953 0.03519 0.02369 0.04838 0.02812 0.06158 C 0.03203 0.07477 0.02812 0.08588 0.02369 0.09815 C 0.01953 0.10903 0.01328 0.1213 -0.00144 0.13149 C -0.01394 0.14144 -0.0349 0.14954 -0.05782 0.15579 C -0.07891 0.16181 -0.10404 0.16575 -0.12917 0.16783 C -0.15417 0.16991 -0.17956 0.16991 -0.20248 0.16783 C -0.22761 0.16575 -0.25079 0.16088 -0.26967 0.15278 C -0.28842 0.14561 -0.30508 0.13658 -0.31342 0.12524 C -0.32422 0.11528 -0.32826 0.10116 -0.32826 0.08982 C -0.33047 0.07894 -0.32826 0.06551 -0.31758 0.0544 C -0.3073 0.04445 -0.28842 0.03635 -0.26329 0.03218 C -0.23816 0.02917 -0.21276 0.03311 -0.19623 0.04028 C -0.18151 0.04746 -0.1711 0.05857 -0.16901 0.07153 C -0.16901 0.08496 -0.1711 0.097 -0.18151 0.10718 C -0.19206 0.11737 -0.18998 0.11922 -0.23191 0.13264 C -0.26967 0.14653 -0.3073 0.1426 -0.33047 0.14352 C -0.35326 0.14352 -0.37214 0.13959 -0.39532 0.13565 C -0.42045 0.13033 -0.44115 0.1213 -0.4556 0.1132 C -0.47045 0.1051 -0.4767 0.09514 -0.48516 0.07894 C -0.49154 0.0625 -0.49154 0.0544 -0.49154 0.04237 C -0.49154 0.0301 -0.49154 0.01806 -0.49154 0.00602 " pathEditMode="relative" rAng="0" ptsTypes="AAAAAAAAAAAAAAAAAAAAAAA">
                                      <p:cBhvr>
                                        <p:cTn id="8" dur="2000" fill="hold"/>
                                        <p:tgtEl>
                                          <p:spTgt spid="5"/>
                                        </p:tgtEl>
                                        <p:attrNameLst>
                                          <p:attrName>ppt_x</p:attrName>
                                          <p:attrName>ppt_y</p:attrName>
                                        </p:attrNameLst>
                                      </p:cBhvr>
                                      <p:rCtr x="-19831" y="8565"/>
                                    </p:animMotion>
                                  </p:childTnLst>
                                </p:cTn>
                              </p:par>
                              <p:par>
                                <p:cTn id="9" presetID="58" presetClass="path" presetSubtype="0" accel="50000" decel="50000" fill="hold" nodeType="withEffect">
                                  <p:stCondLst>
                                    <p:cond delay="0"/>
                                  </p:stCondLst>
                                  <p:childTnLst>
                                    <p:animMotion origin="layout" path="M -2.08333E-6 0.00023 L 0.14245 0.11319 C 0.17253 0.13588 0.21198 0.18102 0.25104 0.23727 C 0.29375 0.29838 0.32552 0.35625 0.34401 0.40324 L 0.43516 0.62592 " pathEditMode="relative" rAng="18540000" ptsTypes="AAAAA">
                                      <p:cBhvr>
                                        <p:cTn id="10" dur="2000" fill="hold"/>
                                        <p:tgtEl>
                                          <p:spTgt spid="8"/>
                                        </p:tgtEl>
                                        <p:attrNameLst>
                                          <p:attrName>ppt_x</p:attrName>
                                          <p:attrName>ppt_y</p:attrName>
                                        </p:attrNameLst>
                                      </p:cBhvr>
                                      <p:rCtr x="23464" y="27569"/>
                                    </p:animMotion>
                                  </p:childTnLst>
                                </p:cTn>
                              </p:par>
                              <p:par>
                                <p:cTn id="11" presetID="54" presetClass="path" presetSubtype="0" accel="50000" decel="50000" fill="hold" nodeType="withEffect">
                                  <p:stCondLst>
                                    <p:cond delay="0"/>
                                  </p:stCondLst>
                                  <p:childTnLst>
                                    <p:animMotion origin="layout" path="M -0.00013 0.00023 C -0.00026 -0.0162 0.00925 -0.06296 0.01407 -0.07847 C 0.04427 -0.17523 0.13711 -0.21527 0.19857 -0.15416 C 0.16745 -0.18472 0.15248 -0.26435 0.16719 -0.31134 C 0.18255 -0.36134 0.22839 -0.37801 0.25873 -0.34699 C 0.24336 -0.36203 0.23555 -0.40277 0.24349 -0.42824 C 0.25104 -0.45231 0.27409 -0.4625 0.28985 -0.44699 C 0.28216 -0.45555 0.27852 -0.475 0.28242 -0.4875 C 0.28646 -0.50023 0.29805 -0.50463 0.30521 -0.49652 C 0.30157 -0.50115 0.29935 -0.51088 0.30157 -0.51759 C 0.30261 -0.52083 0.30951 -0.52615 0.31302 -0.52152 C 0.31146 -0.5243 0.31016 -0.5287 0.31107 -0.53194 C 0.31159 -0.53148 0.31485 -0.53588 0.31719 -0.53449 C 0.31615 -0.53565 0.31524 -0.53657 0.31615 -0.53981 C 0.31628 -0.53865 0.31797 -0.54166 0.31914 -0.54097 C 0.31862 -0.5412 0.3181 -0.54213 0.31732 -0.5419 C 0.31849 -0.54537 0.31914 -0.54537 0.31953 -0.54444 C 0.32045 -0.54768 0.32019 -0.54791 0.31966 -0.54907 C 0.32071 -0.55231 0.32084 -0.55115 0.32149 -0.55115 " pathEditMode="relative" rAng="17940000" ptsTypes="AAAAAAAAAAAAAAAAAAA">
                                      <p:cBhvr>
                                        <p:cTn id="12" dur="2000" fill="hold"/>
                                        <p:tgtEl>
                                          <p:spTgt spid="7"/>
                                        </p:tgtEl>
                                        <p:attrNameLst>
                                          <p:attrName>ppt_x</p:attrName>
                                          <p:attrName>ppt_y</p:attrName>
                                        </p:attrNameLst>
                                      </p:cBhvr>
                                      <p:rCtr x="15716" y="-27917"/>
                                    </p:animMotion>
                                  </p:childTnLst>
                                </p:cTn>
                              </p:par>
                              <p:par>
                                <p:cTn id="13" presetID="45" presetClass="path" presetSubtype="0" accel="50000" decel="50000" fill="hold" nodeType="withEffect">
                                  <p:stCondLst>
                                    <p:cond delay="0"/>
                                  </p:stCondLst>
                                  <p:childTnLst>
                                    <p:animMotion origin="layout" path="M -0.01224 -0.06296 L -0.04596 -0.10255 C -0.06159 -0.12083 -0.08398 -0.12893 -0.09987 -0.14537 C -0.11198 -0.15995 -0.13021 -0.1956 -0.13984 -0.20694 C -0.15365 -0.22245 -0.16862 -0.23565 -0.19492 -0.26528 L -0.25964 -0.15625 L -0.22253 -0.33542 L -0.25378 -0.34213 L -0.27578 -0.35926 L -0.32148 -0.41944 C -0.34414 -0.44143 -0.36641 -0.45185 -0.38945 -0.47222 C -0.39766 -0.48079 -0.41589 -0.50023 -0.42773 -0.5162 C -0.43815 -0.53148 -0.44401 -0.55463 -0.44779 -0.55995 C -0.45247 -0.57014 -0.46732 -0.58241 -0.47435 -0.59329 L -0.48607 -0.61042 L -0.50742 -0.63518 " pathEditMode="relative" rAng="12780000" ptsTypes="AAAAAAAAAAAAAAAA">
                                      <p:cBhvr>
                                        <p:cTn id="14" dur="2000" fill="hold"/>
                                        <p:tgtEl>
                                          <p:spTgt spid="6"/>
                                        </p:tgtEl>
                                        <p:attrNameLst>
                                          <p:attrName>ppt_x</p:attrName>
                                          <p:attrName>ppt_y</p:attrName>
                                        </p:attrNameLst>
                                      </p:cBhvr>
                                      <p:rCtr x="-26862" y="-22870"/>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412382" y="670724"/>
            <a:ext cx="11078818" cy="5678478"/>
          </a:xfrm>
          <a:prstGeom prst="rect">
            <a:avLst/>
          </a:prstGeom>
        </p:spPr>
        <p:txBody>
          <a:bodyPr wrap="square">
            <a:spAutoFit/>
          </a:bodyPr>
          <a:lstStyle/>
          <a:p>
            <a:pPr lvl="0">
              <a:lnSpc>
                <a:spcPct val="90000"/>
              </a:lnSpc>
              <a:spcBef>
                <a:spcPts val="1800"/>
              </a:spcBef>
            </a:pPr>
            <a:r>
              <a:rPr lang="en-US" sz="2000" dirty="0">
                <a:solidFill>
                  <a:prstClr val="black"/>
                </a:solidFill>
              </a:rPr>
              <a:t>Although the Celts began on the continent, we don’t call any culture on the </a:t>
            </a:r>
            <a:r>
              <a:rPr lang="en-US" sz="2000" dirty="0" smtClean="0">
                <a:solidFill>
                  <a:prstClr val="black"/>
                </a:solidFill>
              </a:rPr>
              <a:t>continent </a:t>
            </a:r>
            <a:r>
              <a:rPr lang="en-US" sz="2000" dirty="0">
                <a:solidFill>
                  <a:prstClr val="black"/>
                </a:solidFill>
              </a:rPr>
              <a:t>(except for that of Brittany) Celtic.  If the Celts actually didn’t go to Ireland or Great Britain, the geography/climate of central Europe didn’t figure into what we think of today as Celtic culture.</a:t>
            </a:r>
          </a:p>
          <a:p>
            <a:pPr lvl="0">
              <a:lnSpc>
                <a:spcPct val="90000"/>
              </a:lnSpc>
              <a:spcBef>
                <a:spcPts val="1800"/>
              </a:spcBef>
            </a:pPr>
            <a:r>
              <a:rPr lang="en-US" sz="2000" dirty="0" smtClean="0">
                <a:solidFill>
                  <a:prstClr val="black"/>
                </a:solidFill>
              </a:rPr>
              <a:t>It’s </a:t>
            </a:r>
            <a:r>
              <a:rPr lang="en-US" sz="2000" dirty="0">
                <a:solidFill>
                  <a:prstClr val="black"/>
                </a:solidFill>
              </a:rPr>
              <a:t>a complicated question.</a:t>
            </a:r>
          </a:p>
          <a:p>
            <a:pPr lvl="0">
              <a:lnSpc>
                <a:spcPct val="90000"/>
              </a:lnSpc>
              <a:spcBef>
                <a:spcPts val="1800"/>
              </a:spcBef>
            </a:pPr>
            <a:r>
              <a:rPr lang="en-US" sz="2000" dirty="0" smtClean="0">
                <a:solidFill>
                  <a:prstClr val="black"/>
                </a:solidFill>
              </a:rPr>
              <a:t>Elizabeth </a:t>
            </a:r>
            <a:r>
              <a:rPr lang="en-US" sz="2000" dirty="0">
                <a:solidFill>
                  <a:prstClr val="black"/>
                </a:solidFill>
              </a:rPr>
              <a:t>Warren, a senator from Massachusetts, spent decades saying she was part Native American.  Harvard Law School called her their first female professor of color.  When her claim was called into question, she took a DNA test, which showed that she was 1/1024</a:t>
            </a:r>
            <a:r>
              <a:rPr lang="en-US" sz="2000" baseline="30000" dirty="0">
                <a:solidFill>
                  <a:prstClr val="black"/>
                </a:solidFill>
              </a:rPr>
              <a:t>th</a:t>
            </a:r>
            <a:r>
              <a:rPr lang="en-US" sz="2000" dirty="0">
                <a:solidFill>
                  <a:prstClr val="black"/>
                </a:solidFill>
              </a:rPr>
              <a:t> Native American.  That’s even less than average for an American.  Chances are that YOU are more Native American than she is.</a:t>
            </a:r>
          </a:p>
          <a:p>
            <a:pPr lvl="0">
              <a:lnSpc>
                <a:spcPct val="90000"/>
              </a:lnSpc>
              <a:spcBef>
                <a:spcPts val="1800"/>
              </a:spcBef>
            </a:pPr>
            <a:r>
              <a:rPr lang="en-US" sz="2000" dirty="0" smtClean="0">
                <a:solidFill>
                  <a:prstClr val="black"/>
                </a:solidFill>
              </a:rPr>
              <a:t>Her </a:t>
            </a:r>
            <a:r>
              <a:rPr lang="en-US" sz="2000" dirty="0">
                <a:solidFill>
                  <a:prstClr val="black"/>
                </a:solidFill>
              </a:rPr>
              <a:t>ancestors &amp; DNA were the basis for “woman of color” &amp; for her being listed as one of the law school’s minority professors.  And it makes sense that you can’t adopt a culture &amp; then call yourself a member of it so that you can get scholarships, for example, intended for people of that culture.  </a:t>
            </a:r>
          </a:p>
          <a:p>
            <a:pPr lvl="0">
              <a:lnSpc>
                <a:spcPct val="90000"/>
              </a:lnSpc>
              <a:spcBef>
                <a:spcPts val="1800"/>
              </a:spcBef>
            </a:pPr>
            <a:r>
              <a:rPr lang="en-US" sz="2000" dirty="0" smtClean="0">
                <a:solidFill>
                  <a:prstClr val="black"/>
                </a:solidFill>
              </a:rPr>
              <a:t>But </a:t>
            </a:r>
            <a:r>
              <a:rPr lang="en-US" sz="2000" dirty="0">
                <a:solidFill>
                  <a:prstClr val="black"/>
                </a:solidFill>
              </a:rPr>
              <a:t>Ms. Warren had apparently been told that some of her ancestors had been Native American.  There were family stories.  Obviously, someone messed up somewhere, but if she wants to embrace that culture, that could only enrich her life.  As long as she’s clear that she doesn’t actually have Native American blood when she’s asked if she’s a member of a minority group.</a:t>
            </a:r>
          </a:p>
          <a:p>
            <a:pPr lvl="0">
              <a:lnSpc>
                <a:spcPct val="90000"/>
              </a:lnSpc>
              <a:spcBef>
                <a:spcPts val="1800"/>
              </a:spcBef>
            </a:pPr>
            <a:r>
              <a:rPr lang="en-US" sz="2000" dirty="0" smtClean="0">
                <a:solidFill>
                  <a:prstClr val="black"/>
                </a:solidFill>
              </a:rPr>
              <a:t>Back </a:t>
            </a:r>
            <a:r>
              <a:rPr lang="en-US" sz="2000" dirty="0">
                <a:solidFill>
                  <a:prstClr val="black"/>
                </a:solidFill>
              </a:rPr>
              <a:t>to the central question of the course: what is a Celt?  That sounds like a good essay question.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623" y="2853266"/>
            <a:ext cx="1097280" cy="1097280"/>
          </a:xfrm>
          <a:prstGeom prst="rect">
            <a:avLst/>
          </a:prstGeom>
        </p:spPr>
      </p:pic>
      <p:pic>
        <p:nvPicPr>
          <p:cNvPr id="6" name="Picture 5"/>
          <p:cNvPicPr>
            <a:picLocks noChangeAspect="1"/>
          </p:cNvPicPr>
          <p:nvPr/>
        </p:nvPicPr>
        <p:blipFill>
          <a:blip r:embed="rId5"/>
          <a:stretch>
            <a:fillRect/>
          </a:stretch>
        </p:blipFill>
        <p:spPr>
          <a:xfrm rot="1895106">
            <a:off x="5547311" y="3170716"/>
            <a:ext cx="1097375" cy="1097375"/>
          </a:xfrm>
          <a:prstGeom prst="rect">
            <a:avLst/>
          </a:prstGeom>
        </p:spPr>
      </p:pic>
      <p:pic>
        <p:nvPicPr>
          <p:cNvPr id="7" name="Picture 6"/>
          <p:cNvPicPr>
            <a:picLocks noChangeAspect="1"/>
          </p:cNvPicPr>
          <p:nvPr/>
        </p:nvPicPr>
        <p:blipFill>
          <a:blip r:embed="rId5"/>
          <a:stretch>
            <a:fillRect/>
          </a:stretch>
        </p:blipFill>
        <p:spPr>
          <a:xfrm rot="18738577">
            <a:off x="6178210" y="2626752"/>
            <a:ext cx="1097375" cy="1097375"/>
          </a:xfrm>
          <a:prstGeom prst="rect">
            <a:avLst/>
          </a:prstGeom>
        </p:spPr>
      </p:pic>
      <p:pic>
        <p:nvPicPr>
          <p:cNvPr id="8" name="Picture 7"/>
          <p:cNvPicPr>
            <a:picLocks noChangeAspect="1"/>
          </p:cNvPicPr>
          <p:nvPr/>
        </p:nvPicPr>
        <p:blipFill>
          <a:blip r:embed="rId5"/>
          <a:stretch>
            <a:fillRect/>
          </a:stretch>
        </p:blipFill>
        <p:spPr>
          <a:xfrm rot="677653">
            <a:off x="5411932" y="2577579"/>
            <a:ext cx="1097375" cy="1097375"/>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18507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96797">
        <p15:prstTrans prst="fracture"/>
      </p:transition>
    </mc:Choice>
    <mc:Fallback>
      <p:transition spd="slow" advTm="967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48" presetClass="path" presetSubtype="0" accel="50000" decel="50000" fill="hold" nodeType="withEffect">
                                  <p:stCondLst>
                                    <p:cond delay="0"/>
                                  </p:stCondLst>
                                  <p:childTnLst>
                                    <p:animMotion origin="layout" path="M -0.03269 -0.00208 C -0.01615 0.00602 0.00299 0.01389 0.01106 0.02408 C 0.01953 0.03519 0.02369 0.04838 0.02812 0.06158 C 0.03203 0.07477 0.02812 0.08588 0.02369 0.09815 C 0.01953 0.10903 0.01328 0.1213 -0.00144 0.13149 C -0.01394 0.14144 -0.0349 0.14954 -0.05782 0.15579 C -0.07891 0.16181 -0.10404 0.16575 -0.12917 0.16783 C -0.15417 0.16991 -0.17956 0.16991 -0.20248 0.16783 C -0.22761 0.16575 -0.25079 0.16088 -0.26967 0.15278 C -0.28842 0.14561 -0.30508 0.13658 -0.31342 0.12524 C -0.32422 0.11528 -0.32826 0.10116 -0.32826 0.08982 C -0.33047 0.07894 -0.32826 0.06551 -0.31758 0.0544 C -0.3073 0.04445 -0.28842 0.03635 -0.26329 0.03218 C -0.23816 0.02917 -0.21276 0.03311 -0.19623 0.04028 C -0.18151 0.04746 -0.1711 0.05857 -0.16901 0.07153 C -0.16901 0.08496 -0.1711 0.097 -0.18151 0.10718 C -0.19206 0.11737 -0.18998 0.11922 -0.23191 0.13264 C -0.26967 0.14653 -0.3073 0.1426 -0.33047 0.14352 C -0.35326 0.14352 -0.37214 0.13959 -0.39532 0.13565 C -0.42045 0.13033 -0.44115 0.1213 -0.4556 0.1132 C -0.47045 0.1051 -0.4767 0.09514 -0.48516 0.07894 C -0.49154 0.0625 -0.49154 0.0544 -0.49154 0.04237 C -0.49154 0.0301 -0.49154 0.01806 -0.49154 0.00602 " pathEditMode="relative" rAng="0" ptsTypes="AAAAAAAAAAAAAAAAAAAAAAA">
                                      <p:cBhvr>
                                        <p:cTn id="8" dur="2000" fill="hold"/>
                                        <p:tgtEl>
                                          <p:spTgt spid="5"/>
                                        </p:tgtEl>
                                        <p:attrNameLst>
                                          <p:attrName>ppt_x</p:attrName>
                                          <p:attrName>ppt_y</p:attrName>
                                        </p:attrNameLst>
                                      </p:cBhvr>
                                      <p:rCtr x="-19831" y="8565"/>
                                    </p:animMotion>
                                  </p:childTnLst>
                                </p:cTn>
                              </p:par>
                              <p:par>
                                <p:cTn id="9" presetID="58" presetClass="path" presetSubtype="0" accel="50000" decel="50000" fill="hold" nodeType="withEffect">
                                  <p:stCondLst>
                                    <p:cond delay="0"/>
                                  </p:stCondLst>
                                  <p:childTnLst>
                                    <p:animMotion origin="layout" path="M -2.08333E-6 0.00023 L 0.14245 0.11319 C 0.17253 0.13588 0.21198 0.18102 0.25104 0.23727 C 0.29375 0.29838 0.32552 0.35625 0.34401 0.40324 L 0.43516 0.62592 " pathEditMode="relative" rAng="18540000" ptsTypes="AAAAA">
                                      <p:cBhvr>
                                        <p:cTn id="10" dur="2000" fill="hold"/>
                                        <p:tgtEl>
                                          <p:spTgt spid="8"/>
                                        </p:tgtEl>
                                        <p:attrNameLst>
                                          <p:attrName>ppt_x</p:attrName>
                                          <p:attrName>ppt_y</p:attrName>
                                        </p:attrNameLst>
                                      </p:cBhvr>
                                      <p:rCtr x="23464" y="27569"/>
                                    </p:animMotion>
                                  </p:childTnLst>
                                </p:cTn>
                              </p:par>
                              <p:par>
                                <p:cTn id="11" presetID="54" presetClass="path" presetSubtype="0" accel="50000" decel="50000" fill="hold" nodeType="withEffect">
                                  <p:stCondLst>
                                    <p:cond delay="0"/>
                                  </p:stCondLst>
                                  <p:childTnLst>
                                    <p:animMotion origin="layout" path="M -0.00013 0.00023 C -0.00026 -0.0162 0.00925 -0.06296 0.01407 -0.07847 C 0.04427 -0.17523 0.13711 -0.21527 0.19857 -0.15416 C 0.16745 -0.18472 0.15248 -0.26435 0.16719 -0.31134 C 0.18255 -0.36134 0.22839 -0.37801 0.25873 -0.34699 C 0.24336 -0.36203 0.23555 -0.40277 0.24349 -0.42824 C 0.25104 -0.45231 0.27409 -0.4625 0.28985 -0.44699 C 0.28216 -0.45555 0.27852 -0.475 0.28242 -0.4875 C 0.28646 -0.50023 0.29805 -0.50463 0.30521 -0.49652 C 0.30157 -0.50115 0.29935 -0.51088 0.30157 -0.51759 C 0.30261 -0.52083 0.30951 -0.52615 0.31302 -0.52152 C 0.31146 -0.5243 0.31016 -0.5287 0.31107 -0.53194 C 0.31159 -0.53148 0.31485 -0.53588 0.31719 -0.53449 C 0.31615 -0.53565 0.31524 -0.53657 0.31615 -0.53981 C 0.31628 -0.53865 0.31797 -0.54166 0.31914 -0.54097 C 0.31862 -0.5412 0.3181 -0.54213 0.31732 -0.5419 C 0.31849 -0.54537 0.31914 -0.54537 0.31953 -0.54444 C 0.32045 -0.54768 0.32019 -0.54791 0.31966 -0.54907 C 0.32071 -0.55231 0.32084 -0.55115 0.32149 -0.55115 " pathEditMode="relative" rAng="17940000" ptsTypes="AAAAAAAAAAAAAAAAAAA">
                                      <p:cBhvr>
                                        <p:cTn id="12" dur="2000" fill="hold"/>
                                        <p:tgtEl>
                                          <p:spTgt spid="7"/>
                                        </p:tgtEl>
                                        <p:attrNameLst>
                                          <p:attrName>ppt_x</p:attrName>
                                          <p:attrName>ppt_y</p:attrName>
                                        </p:attrNameLst>
                                      </p:cBhvr>
                                      <p:rCtr x="15716" y="-27917"/>
                                    </p:animMotion>
                                  </p:childTnLst>
                                </p:cTn>
                              </p:par>
                              <p:par>
                                <p:cTn id="13" presetID="45" presetClass="path" presetSubtype="0" accel="50000" decel="50000" fill="hold" nodeType="withEffect">
                                  <p:stCondLst>
                                    <p:cond delay="0"/>
                                  </p:stCondLst>
                                  <p:childTnLst>
                                    <p:animMotion origin="layout" path="M -0.01224 -0.06296 L -0.04596 -0.10255 C -0.06159 -0.12083 -0.08398 -0.12893 -0.09987 -0.14537 C -0.11198 -0.15995 -0.13021 -0.1956 -0.13984 -0.20694 C -0.15365 -0.22245 -0.16862 -0.23565 -0.19492 -0.26528 L -0.25964 -0.15625 L -0.22253 -0.33542 L -0.25378 -0.34213 L -0.27578 -0.35926 L -0.32148 -0.41944 C -0.34414 -0.44143 -0.36641 -0.45185 -0.38945 -0.47222 C -0.39766 -0.48079 -0.41589 -0.50023 -0.42773 -0.5162 C -0.43815 -0.53148 -0.44401 -0.55463 -0.44779 -0.55995 C -0.45247 -0.57014 -0.46732 -0.58241 -0.47435 -0.59329 L -0.48607 -0.61042 L -0.50742 -0.63518 " pathEditMode="relative" rAng="12780000" ptsTypes="AAAAAAAAAAAAAAAA">
                                      <p:cBhvr>
                                        <p:cTn id="14" dur="2000" fill="hold"/>
                                        <p:tgtEl>
                                          <p:spTgt spid="6"/>
                                        </p:tgtEl>
                                        <p:attrNameLst>
                                          <p:attrName>ppt_x</p:attrName>
                                          <p:attrName>ppt_y</p:attrName>
                                        </p:attrNameLst>
                                      </p:cBhvr>
                                      <p:rCtr x="-26862" y="-22870"/>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469</Words>
  <Application>Microsoft Office PowerPoint</Application>
  <PresentationFormat>Widescreen</PresentationFormat>
  <Paragraphs>19</Paragraphs>
  <Slides>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Celts</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Celts</dc:title>
  <dc:creator>Karen Guffey</dc:creator>
  <cp:lastModifiedBy>Karen Guffey</cp:lastModifiedBy>
  <cp:revision>12</cp:revision>
  <dcterms:created xsi:type="dcterms:W3CDTF">2018-12-17T05:00:03Z</dcterms:created>
  <dcterms:modified xsi:type="dcterms:W3CDTF">2019-01-03T21:17:31Z</dcterms:modified>
</cp:coreProperties>
</file>